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0"/>
  </p:notesMasterIdLst>
  <p:handoutMasterIdLst>
    <p:handoutMasterId r:id="rId21"/>
  </p:handoutMasterIdLst>
  <p:sldIdLst>
    <p:sldId id="376" r:id="rId5"/>
    <p:sldId id="378" r:id="rId6"/>
    <p:sldId id="379" r:id="rId7"/>
    <p:sldId id="380" r:id="rId8"/>
    <p:sldId id="381" r:id="rId9"/>
    <p:sldId id="389" r:id="rId10"/>
    <p:sldId id="383" r:id="rId11"/>
    <p:sldId id="392" r:id="rId12"/>
    <p:sldId id="393" r:id="rId13"/>
    <p:sldId id="394" r:id="rId14"/>
    <p:sldId id="395" r:id="rId15"/>
    <p:sldId id="396" r:id="rId16"/>
    <p:sldId id="397" r:id="rId17"/>
    <p:sldId id="390" r:id="rId18"/>
    <p:sldId id="3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96" autoAdjust="0"/>
  </p:normalViewPr>
  <p:slideViewPr>
    <p:cSldViewPr snapToGrid="0" showGuides="1">
      <p:cViewPr varScale="1">
        <p:scale>
          <a:sx n="81" d="100"/>
          <a:sy n="81" d="100"/>
        </p:scale>
        <p:origin x="75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12/9/2024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flickr.com/photos/pictures-of-money/17283526416" TargetMode="External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2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2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5192" y="391652"/>
            <a:ext cx="4323426" cy="257905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effectLst/>
                <a:latin typeface="Berlin Sans FB" panose="020E0602020502020306" pitchFamily="34" charset="0"/>
                <a:ea typeface="Arial" panose="020B0604020202020204" pitchFamily="34" charset="0"/>
              </a:rPr>
              <a:t>Predictive Modeling for Attorney Involvement in Claims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5192" y="4453464"/>
            <a:ext cx="4323426" cy="229277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Presentation by: 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Ompreeth D R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ATHULYA Mohan V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JONNALAGADDA HARI BABU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Shoaib Akhtar Qureshi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Mr. veera sai krishna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Harish Abhishek Y</a:t>
            </a:r>
            <a:endParaRPr lang="en-US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Anushka Dipak Khebade</a:t>
            </a:r>
          </a:p>
          <a:p>
            <a:endParaRPr lang="en-US" sz="16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400" dirty="0"/>
          </a:p>
        </p:txBody>
      </p:sp>
      <p:pic>
        <p:nvPicPr>
          <p:cNvPr id="82" name="Picture Placeholder 81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6282" t="807" r="35330" b="-807"/>
          <a:stretch/>
        </p:blipFill>
        <p:spPr>
          <a:xfrm>
            <a:off x="0" y="-2235"/>
            <a:ext cx="5840730" cy="6862275"/>
          </a:xfr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2A924E96-9B1C-6D19-49F6-49CA70E65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0837" y="3207621"/>
            <a:ext cx="4323426" cy="1008926"/>
          </a:xfrm>
        </p:spPr>
        <p:txBody>
          <a:bodyPr/>
          <a:lstStyle/>
          <a:p>
            <a:r>
              <a:rPr lang="en-US" b="0" i="0" dirty="0">
                <a:solidFill>
                  <a:schemeClr val="tx2">
                    <a:lumMod val="75000"/>
                  </a:schemeClr>
                </a:solidFill>
                <a:effectLst/>
                <a:latin typeface="Berlin Sans FB" panose="020E0602020502020306" pitchFamily="34" charset="0"/>
              </a:rPr>
              <a:t>Group-05</a:t>
            </a:r>
            <a:endParaRPr lang="en-US" dirty="0">
              <a:solidFill>
                <a:schemeClr val="tx2">
                  <a:lumMod val="75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0F9E4-D735-ACF5-74C0-A12319B8C485}"/>
              </a:ext>
            </a:extLst>
          </p:cNvPr>
          <p:cNvSpPr txBox="1"/>
          <p:nvPr/>
        </p:nvSpPr>
        <p:spPr>
          <a:xfrm>
            <a:off x="0" y="6860040"/>
            <a:ext cx="5840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flickr.com/photos/pictures-of-money/1728352641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15BFD28-71F2-E75C-DFE3-7E01FB0840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90137-647C-9286-D506-945743B8D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9E53864-94E2-33F2-FB29-F46DC9615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730" y="939176"/>
            <a:ext cx="4786877" cy="594986"/>
          </a:xfrm>
        </p:spPr>
        <p:txBody>
          <a:bodyPr>
            <a:normAutofit/>
          </a:bodyPr>
          <a:lstStyle/>
          <a:p>
            <a:r>
              <a:rPr lang="en-US" sz="2400" dirty="0"/>
              <a:t>APPLYING ML ALGORITHMS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0329D6F-2C05-E440-04C7-92658D0F3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8388" y="1817691"/>
            <a:ext cx="4786877" cy="763899"/>
          </a:xfrm>
        </p:spPr>
        <p:txBody>
          <a:bodyPr/>
          <a:lstStyle/>
          <a:p>
            <a:r>
              <a:rPr lang="en-US" sz="3600" dirty="0"/>
              <a:t>Models used:</a:t>
            </a:r>
          </a:p>
          <a:p>
            <a:endParaRPr lang="en-US" dirty="0"/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F97AB1-AC17-2230-0098-E124962F58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72" r="172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FF5CD3-24EB-181A-35F6-BFAC8A9A1A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0573" y="2865119"/>
            <a:ext cx="5484692" cy="3586481"/>
          </a:xfrm>
        </p:spPr>
        <p:txBody>
          <a:bodyPr>
            <a:normAutofit/>
          </a:bodyPr>
          <a:lstStyle/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Random Forest</a:t>
            </a:r>
          </a:p>
          <a:p>
            <a:r>
              <a:rPr lang="en-US" sz="2800" dirty="0"/>
              <a:t>Support Vector Machines</a:t>
            </a:r>
          </a:p>
          <a:p>
            <a:r>
              <a:rPr lang="en-US" sz="2800" dirty="0"/>
              <a:t>Gradient Boosting</a:t>
            </a:r>
          </a:p>
          <a:p>
            <a:r>
              <a:rPr lang="en-US" sz="2800" dirty="0"/>
              <a:t>XGBoost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0D84F8-9B84-5A79-F3D7-391186144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427D4C4-6FCE-C9C5-C3CD-9E19F2DC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ECF837-B07F-A7A3-5B18-CBC08EF2C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7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AA4EB-3C78-EA67-83FF-C4E53D0F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FFF6C80-13B2-682A-2490-19C142C0A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299" y="264736"/>
            <a:ext cx="6732237" cy="10414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MODEL EVALUATION (ME)</a:t>
            </a:r>
            <a:endParaRPr lang="en-US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D230B5-1644-DF84-1ACB-B0C048ECF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482" y="1508237"/>
            <a:ext cx="7162830" cy="450087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erlin Sans FB" panose="020E0602020502020306" pitchFamily="34" charset="0"/>
              </a:rPr>
              <a:t>Metrics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Confusion matrices for each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Precision, recall, and F1-scores to measure classification performance.</a:t>
            </a:r>
          </a:p>
          <a:p>
            <a:r>
              <a:rPr lang="en-US" sz="1800" dirty="0">
                <a:latin typeface="Berlin Sans FB" panose="020E0602020502020306" pitchFamily="34" charset="0"/>
              </a:rPr>
              <a:t>Best performing models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Logistic Regression: Best recall and F1-score.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Random Forest: Balanced performance across metrics.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143C-9352-B86B-F636-2B622B2A8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Predictive Modeling for Attorney Involvement in Claims</a:t>
            </a:r>
          </a:p>
          <a:p>
            <a:endParaRPr lang="en-US" dirty="0"/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72FFC4A3-B8D7-411E-A329-52388E24BC2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13A54-6097-48E9-03B9-BE5EFBA70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C8E1D8-228D-EBAF-ABBB-A4F75773B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9F76D5C-41AE-9453-2193-ECB79A1D5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38ED70-A44E-8787-B063-9B593A0F0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914E2D-9F5B-64FE-848A-FB6245636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F38C-4953-2D43-5C3F-C481A69E2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5F203D2-A909-15FE-7FBD-C70DABE47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3190" y="981738"/>
            <a:ext cx="4786877" cy="1299184"/>
          </a:xfrm>
        </p:spPr>
        <p:txBody>
          <a:bodyPr>
            <a:noAutofit/>
          </a:bodyPr>
          <a:lstStyle/>
          <a:p>
            <a:r>
              <a:rPr lang="en-IN" sz="4400" dirty="0"/>
              <a:t>BEST MODEL SELECTION</a:t>
            </a:r>
            <a:endParaRPr lang="en-US" sz="44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EAB58A0-4EDD-3DFE-35CF-3FF27707C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9480" y="2654865"/>
            <a:ext cx="4786877" cy="1056639"/>
          </a:xfrm>
        </p:spPr>
        <p:txBody>
          <a:bodyPr/>
          <a:lstStyle/>
          <a:p>
            <a:r>
              <a:rPr lang="en-US" sz="4000" dirty="0"/>
              <a:t>Final Choice:</a:t>
            </a:r>
          </a:p>
          <a:p>
            <a:endParaRPr lang="en-US" dirty="0"/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09F41EF1-1494-7062-EDC7-4D2A2925EE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72" r="172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64CE98F-8F5F-DB18-CFFA-01FD295E4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7920" y="4114799"/>
            <a:ext cx="5484692" cy="2336801"/>
          </a:xfrm>
        </p:spPr>
        <p:txBody>
          <a:bodyPr>
            <a:normAutofit/>
          </a:bodyPr>
          <a:lstStyle/>
          <a:p>
            <a:r>
              <a:rPr lang="en-US" sz="2400" dirty="0"/>
              <a:t>Logistic Regression: Best recall and F1-score.</a:t>
            </a:r>
          </a:p>
          <a:p>
            <a:r>
              <a:rPr lang="en-US" sz="2400" dirty="0"/>
              <a:t>Logistic Regression for simplicity and interpretability.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4A5A34-B215-66A9-E62D-42D8276C2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D8854DC-3563-BC78-0611-1A3E07FC8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D17C81-8696-E474-C733-EF001EF00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0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EB6B1-5118-B62F-63B8-1CB3DA5F1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8E7B697-E8B4-03F5-5309-FF50B193F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4916" y="108555"/>
            <a:ext cx="3859662" cy="67564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OUTPUT</a:t>
            </a:r>
            <a:endParaRPr lang="en-US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804C9BC-57FF-D2B1-D72C-5F9D55BC5E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617" y="894948"/>
            <a:ext cx="7162830" cy="450087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erlin Sans FB" panose="020E0602020502020306" pitchFamily="34" charset="0"/>
              </a:rPr>
              <a:t>Streamlit App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User inputs claim details in an intuitive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Models predict attorney involvement in real-time.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Results displayed with actionable insights.</a:t>
            </a:r>
          </a:p>
          <a:p>
            <a:r>
              <a:rPr lang="en-US" sz="1800" dirty="0">
                <a:latin typeface="Berlin Sans FB" panose="020E0602020502020306" pitchFamily="34" charset="0"/>
              </a:rPr>
              <a:t>Deployment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Models saved as “.pkl” files for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App accessible via Streamlit and ngrok tunneling.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0238F-AC46-879A-F7C3-2D1C47399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Predictive Modeling for Attorney Involvement in Claims</a:t>
            </a:r>
          </a:p>
          <a:p>
            <a:endParaRPr lang="en-US" dirty="0"/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C4750F50-0602-5B5D-AB40-F7B9F05420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A951D-6444-0E13-D5D9-B42EC8700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8C234F-8892-7BA4-A7AE-47B296EAE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B2E6494-4D3C-D7F4-4564-124336356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F48D70-92EC-515C-E60C-C9FDA4E77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DC40C45-7D38-C42C-9255-8F2FD692D1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9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C6724-F564-D373-ABA1-BD0E3478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E50F-A4F1-39CF-2934-40010A6AF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8645" y="117607"/>
            <a:ext cx="4786877" cy="76389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08F5D69-D214-EF48-6A60-210500DF7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5388" y="988670"/>
            <a:ext cx="4786877" cy="7638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project demonstrates effective use of data-driven approaches to predict attorney involvement in claims.</a:t>
            </a:r>
          </a:p>
        </p:txBody>
      </p:sp>
      <p:pic>
        <p:nvPicPr>
          <p:cNvPr id="7" name="Picture Placeholder 6" descr="A close up of a circuit board">
            <a:extLst>
              <a:ext uri="{FF2B5EF4-FFF2-40B4-BE49-F238E27FC236}">
                <a16:creationId xmlns:a16="http://schemas.microsoft.com/office/drawing/2014/main" id="{470F091F-034A-1FB5-C8A3-0C0C6521833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194" r="1194"/>
          <a:stretch/>
        </p:blipFill>
        <p:spPr>
          <a:xfrm>
            <a:off x="0" y="-2235"/>
            <a:ext cx="5840730" cy="6862275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C909A3-D8DF-6B1A-C037-A3ED0BCB32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8645" y="1837346"/>
            <a:ext cx="4796710" cy="401939"/>
          </a:xfrm>
        </p:spPr>
        <p:txBody>
          <a:bodyPr>
            <a:normAutofit/>
          </a:bodyPr>
          <a:lstStyle/>
          <a:p>
            <a:r>
              <a:rPr lang="en-US" dirty="0"/>
              <a:t>Benefits: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AB8D182-7062-9C89-D336-FBA2CEBAA8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22315" y="2334956"/>
            <a:ext cx="3852296" cy="81734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Cost reduction for insurers.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Data-driven decision-making.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E6ED48-7E43-5DC5-02D1-6F8CD1F0E6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8645" y="3300983"/>
            <a:ext cx="4796710" cy="401939"/>
          </a:xfrm>
        </p:spPr>
        <p:txBody>
          <a:bodyPr>
            <a:normAutofit/>
          </a:bodyPr>
          <a:lstStyle/>
          <a:p>
            <a:r>
              <a:rPr lang="en-US" dirty="0"/>
              <a:t>Future Work: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E5CA32A-6F40-C631-2534-DCFB4DE58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22939" y="3733639"/>
            <a:ext cx="3860546" cy="120332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Incorporate additional data for improved generalization.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Explore advanced techniques like deep learning for further enhancements.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DB4F9F-88CF-BBDB-09A0-7E7F1374EE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8645" y="5166560"/>
            <a:ext cx="4796710" cy="401939"/>
          </a:xfrm>
        </p:spPr>
        <p:txBody>
          <a:bodyPr>
            <a:normAutofit/>
          </a:bodyPr>
          <a:lstStyle/>
          <a:p>
            <a:r>
              <a:rPr lang="en-US" dirty="0"/>
              <a:t>Accessibility: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D9B43BF-4953-B448-0547-91F89A7597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57317" y="5585556"/>
            <a:ext cx="3860546" cy="9778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via Streamlit for real-time predictions.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Interacts with the system and generate predictions dynamically.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8A65E2-EC25-9FC5-C076-F206B08A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4061" y="0"/>
            <a:ext cx="2959129" cy="6871447"/>
            <a:chOff x="3084061" y="0"/>
            <a:chExt cx="2959129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AD4A7F-0174-1A39-0558-A92DE4CD8CB5}"/>
                </a:ext>
              </a:extLst>
            </p:cNvPr>
            <p:cNvSpPr/>
            <p:nvPr/>
          </p:nvSpPr>
          <p:spPr>
            <a:xfrm rot="10800000">
              <a:off x="3498189" y="177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E4BEB4-A691-4FD6-BDE3-19760A2D48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061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F1CBE1-6358-FB05-66F0-D836A6F1E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27" r="127"/>
          <a:stretch/>
        </p:blipFill>
        <p:spPr>
          <a:xfrm>
            <a:off x="-29499" y="-2236"/>
            <a:ext cx="6814124" cy="68710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0D79-5C58-F576-D2D0-3F4F1822E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70326" y="3748958"/>
            <a:ext cx="4786878" cy="2258013"/>
          </a:xfrm>
        </p:spPr>
        <p:txBody>
          <a:bodyPr/>
          <a:lstStyle/>
          <a:p>
            <a:r>
              <a:rPr lang="en-US" b="0" i="0" dirty="0">
                <a:solidFill>
                  <a:schemeClr val="accent1"/>
                </a:solidFill>
                <a:effectLst/>
                <a:latin typeface="Berlin Sans FB" panose="020E0602020502020306" pitchFamily="34" charset="0"/>
              </a:rPr>
              <a:t>Group-05</a:t>
            </a:r>
            <a:endParaRPr lang="en-US" dirty="0">
              <a:solidFill>
                <a:schemeClr val="accent1"/>
              </a:solidFill>
              <a:latin typeface="Berlin Sans FB" panose="020E0602020502020306" pitchFamily="34" charset="0"/>
            </a:endParaRPr>
          </a:p>
          <a:p>
            <a:endParaRPr lang="en-US" dirty="0"/>
          </a:p>
          <a:p>
            <a:pPr algn="ctr"/>
            <a:r>
              <a:rPr lang="en-US" i="1" dirty="0"/>
              <a:t>Ompreeth D R </a:t>
            </a:r>
          </a:p>
          <a:p>
            <a:pPr algn="ctr"/>
            <a:r>
              <a:rPr lang="en-US" i="1" dirty="0"/>
              <a:t>ATHULYA Mohan V</a:t>
            </a:r>
          </a:p>
          <a:p>
            <a:pPr algn="ctr"/>
            <a:r>
              <a:rPr lang="en-US" i="1" dirty="0"/>
              <a:t>JONNALAGADDA HARI BABU</a:t>
            </a:r>
          </a:p>
          <a:p>
            <a:pPr algn="ctr"/>
            <a:r>
              <a:rPr lang="en-US" i="1" dirty="0"/>
              <a:t>Shoaib Akhtar Qureshi</a:t>
            </a:r>
          </a:p>
          <a:p>
            <a:pPr algn="ctr"/>
            <a:r>
              <a:rPr lang="en-US" i="1" dirty="0"/>
              <a:t>Mr. veera sai krishna</a:t>
            </a:r>
          </a:p>
          <a:p>
            <a:pPr algn="ctr"/>
            <a:r>
              <a:rPr lang="en-US" i="1" dirty="0"/>
              <a:t>Harish Abhishek Y</a:t>
            </a:r>
          </a:p>
          <a:p>
            <a:pPr algn="ctr"/>
            <a:r>
              <a:rPr lang="en-US" i="1" dirty="0"/>
              <a:t>Anushka Dipak Khebade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8A6E1FC-2C41-1290-B400-10552913C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9461" y="126375"/>
            <a:ext cx="4786877" cy="594986"/>
          </a:xfrm>
        </p:spPr>
        <p:txBody>
          <a:bodyPr/>
          <a:lstStyle/>
          <a:p>
            <a:r>
              <a:rPr lang="en-IN" dirty="0"/>
              <a:t>O</a:t>
            </a:r>
            <a:r>
              <a:rPr lang="en-US" dirty="0"/>
              <a:t>UTLINE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A498B66-C42E-029B-6F9F-FF45F4C14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8268" y="721361"/>
            <a:ext cx="4786877" cy="763899"/>
          </a:xfrm>
        </p:spPr>
        <p:txBody>
          <a:bodyPr/>
          <a:lstStyle/>
          <a:p>
            <a:r>
              <a:rPr lang="en-US" dirty="0"/>
              <a:t>We will cover these concepts:</a:t>
            </a:r>
          </a:p>
          <a:p>
            <a:endParaRPr lang="en-US" dirty="0"/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72" r="172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5708" y="1316347"/>
            <a:ext cx="5484692" cy="5415278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Project Objectives</a:t>
            </a:r>
          </a:p>
          <a:p>
            <a:r>
              <a:rPr lang="en-US" dirty="0"/>
              <a:t>Dataset Information </a:t>
            </a:r>
          </a:p>
          <a:p>
            <a:r>
              <a:rPr lang="en-US" dirty="0"/>
              <a:t>Exploratory Data Analysis (EDA)</a:t>
            </a:r>
          </a:p>
          <a:p>
            <a:r>
              <a:rPr lang="en-US" dirty="0"/>
              <a:t>Data Preprocessing &amp; Visualizations</a:t>
            </a:r>
          </a:p>
          <a:p>
            <a:r>
              <a:rPr lang="en-US" dirty="0"/>
              <a:t>Train &amp; Test Split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Applying ML Algorithms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Best Model Selection</a:t>
            </a:r>
          </a:p>
          <a:p>
            <a:r>
              <a:rPr lang="en-US" dirty="0"/>
              <a:t>Output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B709BD-B1FD-C9FF-C34C-3255BACFF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234122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Introduction</a:t>
            </a:r>
            <a:endParaRPr lang="en-US" sz="48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This project focuses on predicting whether an attorney will be involved in a claim based on claim-related factors. This capability aids insurance companies in optimizing processes, reducing legal costs, and allocating resources effectively.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Predictive Modeling for Attorney Involvement in Claims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7FA55B-A144-3583-5CB0-842A6C455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48844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PROJECT </a:t>
            </a:r>
            <a:br>
              <a:rPr lang="en-US" sz="4400" dirty="0">
                <a:solidFill>
                  <a:schemeClr val="accent1"/>
                </a:solidFill>
              </a:rPr>
            </a:br>
            <a:r>
              <a:rPr lang="en-US" sz="4400" dirty="0">
                <a:solidFill>
                  <a:schemeClr val="accent1"/>
                </a:solidFill>
              </a:rPr>
              <a:t>            OBJECTIVES</a:t>
            </a:r>
            <a:endParaRPr lang="en-US" sz="4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BC01B8-FB52-27EE-1CD6-0180333CE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322" y="2252394"/>
            <a:ext cx="5797518" cy="33457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erlin Sans FB" panose="020E0602020502020306" pitchFamily="34" charset="0"/>
              </a:rPr>
              <a:t>Predict attorney involvement in claims using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erlin Sans FB" panose="020E0602020502020306" pitchFamily="34" charset="0"/>
              </a:rPr>
              <a:t>Leverage claim-related data to enhance predictive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erlin Sans FB" panose="020E0602020502020306" pitchFamily="34" charset="0"/>
              </a:rPr>
              <a:t>Provide insights through feature engineering and model evaluation.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erlin Sans FB" panose="020E0602020502020306" pitchFamily="34" charset="0"/>
              </a:rPr>
              <a:t>Deploy a user-friendly Streamlit application for predictions.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A6017-3B10-07E9-8C72-59CD4B49C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Predictive Modeling for Attorney Involvement in Claims</a:t>
            </a:r>
          </a:p>
          <a:p>
            <a:endParaRPr lang="en-US" dirty="0"/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137F878B-E773-04A9-23BB-A6DF6A69B9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EF105-497F-4EFD-8E5D-D4573ED81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08D551-B30D-FCB1-C8B2-0160EC530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AA2D64-53A7-BC77-FBA2-EC723D31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15D7A97-1D18-2F70-E523-28B6F6EC7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368" y="270880"/>
            <a:ext cx="11297264" cy="1524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DATASET INFORMATION: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                           </a:t>
            </a:r>
            <a:r>
              <a:rPr lang="en-US" sz="3200" b="1" dirty="0"/>
              <a:t>Size</a:t>
            </a:r>
            <a:r>
              <a:rPr lang="en-US" sz="3200" dirty="0"/>
              <a:t>: 1340 rows and 13 columns.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BD71C-DCE9-9855-DCBE-675F20E946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352" y="1894376"/>
            <a:ext cx="2847975" cy="3390899"/>
          </a:xfrm>
        </p:spPr>
        <p:txBody>
          <a:bodyPr/>
          <a:lstStyle/>
          <a:p>
            <a:r>
              <a:rPr lang="en-US" dirty="0"/>
              <a:t>Key Features:</a:t>
            </a:r>
          </a:p>
        </p:txBody>
      </p:sp>
      <p:pic>
        <p:nvPicPr>
          <p:cNvPr id="51" name="Picture Placeholder 50" descr="Abacus">
            <a:extLst>
              <a:ext uri="{FF2B5EF4-FFF2-40B4-BE49-F238E27FC236}">
                <a16:creationId xmlns:a16="http://schemas.microsoft.com/office/drawing/2014/main" id="{F1A5F630-1971-68D5-BEDA-6FC11471C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02" b="4502"/>
          <a:stretch/>
        </p:blipFill>
        <p:spPr>
          <a:xfrm>
            <a:off x="2239419" y="2833688"/>
            <a:ext cx="1005840" cy="9144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AC814C-D211-009A-190F-549B7A0D6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1092" y="1894376"/>
            <a:ext cx="2847975" cy="3390899"/>
          </a:xfrm>
        </p:spPr>
        <p:txBody>
          <a:bodyPr/>
          <a:lstStyle/>
          <a:p>
            <a:r>
              <a:rPr lang="en-US" dirty="0"/>
              <a:t>Key Features:</a:t>
            </a:r>
          </a:p>
          <a:p>
            <a:endParaRPr lang="en-US" dirty="0"/>
          </a:p>
        </p:txBody>
      </p:sp>
      <p:pic>
        <p:nvPicPr>
          <p:cNvPr id="53" name="Picture Placeholder 52" descr="3d Glasses">
            <a:extLst>
              <a:ext uri="{FF2B5EF4-FFF2-40B4-BE49-F238E27FC236}">
                <a16:creationId xmlns:a16="http://schemas.microsoft.com/office/drawing/2014/main" id="{6D152620-03B9-AECD-503A-E23309285E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74" b="4574"/>
          <a:stretch/>
        </p:blipFill>
        <p:spPr>
          <a:xfrm>
            <a:off x="5572159" y="2954840"/>
            <a:ext cx="1005840" cy="9144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8455C-CEA2-F7C8-E898-97C86849DC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5403" y="1894376"/>
            <a:ext cx="2847975" cy="3390899"/>
          </a:xfrm>
        </p:spPr>
        <p:txBody>
          <a:bodyPr/>
          <a:lstStyle/>
          <a:p>
            <a:r>
              <a:rPr lang="en-US" dirty="0"/>
              <a:t>Key Features:</a:t>
            </a:r>
          </a:p>
          <a:p>
            <a:endParaRPr lang="en-US" dirty="0"/>
          </a:p>
        </p:txBody>
      </p:sp>
      <p:pic>
        <p:nvPicPr>
          <p:cNvPr id="55" name="Picture Placeholder 54" descr="Circuit">
            <a:extLst>
              <a:ext uri="{FF2B5EF4-FFF2-40B4-BE49-F238E27FC236}">
                <a16:creationId xmlns:a16="http://schemas.microsoft.com/office/drawing/2014/main" id="{415585AE-96E0-81D6-0A31-2A13ECB768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4502" b="4502"/>
          <a:stretch/>
        </p:blipFill>
        <p:spPr>
          <a:xfrm>
            <a:off x="8916470" y="2833688"/>
            <a:ext cx="1005840" cy="9144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2A183-22BD-739B-59DF-20E049F93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Predictive Modeling for Attorney Involvement in Claims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DC98-ED35-A03F-CA2C-D54F23D0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C364B65-53AA-14F2-5E51-213E8F430617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 bwMode="auto">
          <a:xfrm>
            <a:off x="1468236" y="4020786"/>
            <a:ext cx="254820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CASENUM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Unique identifier for each case.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ATTORNEY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Target variable (1: Yes, 0: No).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A57CE69-EE59-0C7E-7E64-2A392B77EEE4}"/>
              </a:ext>
            </a:extLst>
          </p:cNvPr>
          <p:cNvSpPr>
            <a:spLocks noGrp="1" noChangeArrowheads="1"/>
          </p:cNvSpPr>
          <p:nvPr>
            <p:ph type="body" sz="quarter" idx="21"/>
          </p:nvPr>
        </p:nvSpPr>
        <p:spPr bwMode="auto">
          <a:xfrm>
            <a:off x="4813779" y="4020786"/>
            <a:ext cx="25225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CLMSEX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Gender of the claimant (1: Male, 0: Female).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Financial loss associated with the claim.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E5D1BA0-BAED-4FE2-E748-265CB44C8F5C}"/>
              </a:ext>
            </a:extLst>
          </p:cNvPr>
          <p:cNvSpPr>
            <a:spLocks noGrp="1" noChangeArrowheads="1"/>
          </p:cNvSpPr>
          <p:nvPr>
            <p:ph type="body" sz="quarter" idx="22"/>
          </p:nvPr>
        </p:nvSpPr>
        <p:spPr bwMode="auto">
          <a:xfrm>
            <a:off x="8199295" y="3928452"/>
            <a:ext cx="244018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Accident_Severity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Severity of the accident (Minor, Moderate, Severe).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Driving_Record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Claimant's driving record.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58739B2-9EFA-2DA4-7E62-FCE790F7BE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47025-D033-7D8E-50B4-8ECF6EDA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D6AB9-B0A9-E64A-B340-10DE7A81A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299" y="236980"/>
            <a:ext cx="6732237" cy="1041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EXPLORATORY DATA  ANALYSIS (EDA)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9E8F89-D9A1-7A0B-F949-778466B9EA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482" y="1278380"/>
            <a:ext cx="5797518" cy="4500879"/>
          </a:xfrm>
        </p:spPr>
        <p:txBody>
          <a:bodyPr/>
          <a:lstStyle/>
          <a:p>
            <a:r>
              <a:rPr lang="en-US" sz="1600" dirty="0">
                <a:latin typeface="Berlin Sans FB" panose="020E0602020502020306" pitchFamily="34" charset="0"/>
              </a:rPr>
              <a:t>Analysis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erlin Sans FB" panose="020E0602020502020306" pitchFamily="34" charset="0"/>
              </a:rPr>
              <a:t>Understand feature distributions (e.g., age, loss).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erlin Sans FB" panose="020E0602020502020306" pitchFamily="34" charset="0"/>
              </a:rPr>
              <a:t>Identify correlations between features and the target.</a:t>
            </a:r>
          </a:p>
          <a:p>
            <a:r>
              <a:rPr lang="en-US" sz="1600" dirty="0">
                <a:latin typeface="Berlin Sans FB" panose="020E0602020502020306" pitchFamily="34" charset="0"/>
              </a:rPr>
              <a:t>Visualizations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erlin Sans FB" panose="020E0602020502020306" pitchFamily="34" charset="0"/>
              </a:rPr>
              <a:t>Heatmap for correlations.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erlin Sans FB" panose="020E0602020502020306" pitchFamily="34" charset="0"/>
              </a:rPr>
              <a:t>Boxplots to visualize loss by accident severity.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erlin Sans FB" panose="020E0602020502020306" pitchFamily="34" charset="0"/>
              </a:rPr>
              <a:t>Bar charts for categorical features like policy type and driving record.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D28F1-4727-AC1C-DE87-3394DF17A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Predictive Modeling for Attorney Involvement in Claims</a:t>
            </a:r>
          </a:p>
          <a:p>
            <a:endParaRPr lang="en-US" dirty="0"/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19CB303C-28FA-EF1E-681A-361218C53F0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F5FDF-7570-BD20-8211-0E8A63DCC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85A175-2065-2803-C8C0-42F556A85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F28AB1D-0A43-E580-E816-1A5DB177D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F6A82F-B04E-9567-1C3B-B46EAD5E4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BC8FED-77E7-7FFA-C301-DB33F3D28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2563" y="381961"/>
            <a:ext cx="6550050" cy="94946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DATA PREPROCESSING &amp;                   VISUALIZATIONS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2660" y="1713389"/>
            <a:ext cx="5797550" cy="40152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Berlin Sans FB" panose="020E0602020502020306" pitchFamily="34" charset="0"/>
              </a:rPr>
              <a:t> Imputed missing values using appropriate strategies (mean for numerical, mode for categorical).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Berlin Sans FB" panose="020E0602020502020306" pitchFamily="34" charset="0"/>
              </a:rPr>
              <a:t> Encoded categorical variables (e.g., accident severity, driving record).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Berlin Sans FB" panose="020E0602020502020306" pitchFamily="34" charset="0"/>
              </a:rPr>
              <a:t> Visualized data distributions post-preprocessing to ensure balance and consistency.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A993C-5F72-7C89-C9F1-F4780EBC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Predictive Modeling for Attorney Involvement in Claims</a:t>
            </a:r>
          </a:p>
          <a:p>
            <a:endParaRPr lang="en-US" dirty="0"/>
          </a:p>
        </p:txBody>
      </p:sp>
      <p:pic>
        <p:nvPicPr>
          <p:cNvPr id="14" name="Picture Placeholder 13" descr="A hand holding a wire">
            <a:extLst>
              <a:ext uri="{FF2B5EF4-FFF2-40B4-BE49-F238E27FC236}">
                <a16:creationId xmlns:a16="http://schemas.microsoft.com/office/drawing/2014/main" id="{8663049F-9392-3719-E4E8-8D7D5659E8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5747" r="5747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B2B2493-2155-0D3F-13D2-D52B1D02A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5D1F0-E7E2-1792-AD69-C7F05F531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76BB7D-E5B3-BB9D-EE4C-1B5D8560E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3190" y="981738"/>
            <a:ext cx="4786877" cy="1299184"/>
          </a:xfrm>
        </p:spPr>
        <p:txBody>
          <a:bodyPr>
            <a:noAutofit/>
          </a:bodyPr>
          <a:lstStyle/>
          <a:p>
            <a:r>
              <a:rPr lang="en-IN" sz="4400" dirty="0"/>
              <a:t>TRAIN &amp; TEST SPLIT</a:t>
            </a:r>
            <a:endParaRPr lang="en-US" sz="4400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0BF7D119-4ACC-7082-AD3D-D3442939B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2280" y="2540001"/>
            <a:ext cx="4786877" cy="1056639"/>
          </a:xfrm>
        </p:spPr>
        <p:txBody>
          <a:bodyPr/>
          <a:lstStyle/>
          <a:p>
            <a:r>
              <a:rPr lang="en-US" sz="4000" dirty="0"/>
              <a:t>Splitting Strategy:</a:t>
            </a:r>
          </a:p>
          <a:p>
            <a:endParaRPr lang="en-US" dirty="0"/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AB062710-69D6-4D50-DE49-F55E5CAA85B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72" r="172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70C3805-076A-1670-C804-A31FBB0815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7920" y="4114799"/>
            <a:ext cx="5484692" cy="2336801"/>
          </a:xfrm>
        </p:spPr>
        <p:txBody>
          <a:bodyPr>
            <a:normAutofit/>
          </a:bodyPr>
          <a:lstStyle/>
          <a:p>
            <a:r>
              <a:rPr lang="en-US" sz="2400" dirty="0"/>
              <a:t>Train-test split: 70% training, 30% testing.</a:t>
            </a:r>
          </a:p>
          <a:p>
            <a:r>
              <a:rPr lang="en-US" sz="2400" dirty="0"/>
              <a:t>Ensured a balanced distribution of the target variable across splits.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4727D6-4171-BB34-0405-3DBCEDC99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8FC3DB8-3235-BD29-CA0F-43FD26F8F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610858-1EFD-2772-64D7-3E069E2CA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37035-0B7D-89D7-260D-23EC3D379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FF3FE72-6EC1-5ADF-2316-A3099522C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299" y="264736"/>
            <a:ext cx="6732237" cy="10414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FEATURE ENGINEERING (FE)</a:t>
            </a:r>
            <a:endParaRPr lang="en-US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0095B1E-9972-5987-698E-6BBD1D84BE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8482" y="1508237"/>
            <a:ext cx="7162830" cy="450087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erlin Sans FB" panose="020E0602020502020306" pitchFamily="34" charset="0"/>
              </a:rPr>
              <a:t>New features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Settlement Ratio: Ratio of settlement amount to claim amount.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CLMINSUR_LOSS: Interaction between insured status and financial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Seatbelt-Accident Severity Interaction: Encodes combined effect.</a:t>
            </a:r>
          </a:p>
          <a:p>
            <a:r>
              <a:rPr lang="en-US" sz="1800" dirty="0">
                <a:latin typeface="Berlin Sans FB" panose="020E0602020502020306" pitchFamily="34" charset="0"/>
              </a:rPr>
              <a:t>Rationale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erlin Sans FB" panose="020E0602020502020306" pitchFamily="34" charset="0"/>
              </a:rPr>
              <a:t>Rationale: Improved predictive power by deriving meaningful features.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F123B-1707-4C33-2B64-758F762F7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Predictive Modeling for Attorney Involvement in Claims</a:t>
            </a:r>
          </a:p>
          <a:p>
            <a:endParaRPr lang="en-US" dirty="0"/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45143BD8-E7E9-BEEE-5E8B-A7BBF7C099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23186-7954-BB43-54CD-57EE6F843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212F23-D901-0624-1E76-AA1E3EDDF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117803-9D93-299C-ADCA-8529F2602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0E8326-B9E0-1E98-B153-0C6F6E0D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3058FC3-625A-B2D9-FDAA-9FA119035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8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486">
        <p:wipe/>
      </p:transition>
    </mc:Choice>
    <mc:Fallback xmlns="">
      <p:transition spd="slow" advTm="10486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147</TotalTime>
  <Words>711</Words>
  <Application>Microsoft Office PowerPoint</Application>
  <PresentationFormat>Widescreen</PresentationFormat>
  <Paragraphs>130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Berlin Sans FB</vt:lpstr>
      <vt:lpstr>Book Antiqua</vt:lpstr>
      <vt:lpstr>Calibri</vt:lpstr>
      <vt:lpstr>Century Gothic</vt:lpstr>
      <vt:lpstr>Courier New</vt:lpstr>
      <vt:lpstr>Times New Roman</vt:lpstr>
      <vt:lpstr>Wingdings</vt:lpstr>
      <vt:lpstr>Custom</vt:lpstr>
      <vt:lpstr>Predictive Modeling for Attorney Involvement in Claims</vt:lpstr>
      <vt:lpstr>OUTLINE</vt:lpstr>
      <vt:lpstr>Introduction</vt:lpstr>
      <vt:lpstr>PROJECT              OBJECTIVES</vt:lpstr>
      <vt:lpstr>DATASET INFORMATION:                                 Size: 1340 rows and 13 columns.</vt:lpstr>
      <vt:lpstr>EXPLORATORY DATA  ANALYSIS (EDA)</vt:lpstr>
      <vt:lpstr>DATA PREPROCESSING &amp;                   VISUALIZATIONS</vt:lpstr>
      <vt:lpstr>TRAIN &amp; TEST SPLIT</vt:lpstr>
      <vt:lpstr>FEATURE ENGINEERING (FE)</vt:lpstr>
      <vt:lpstr>APPLYING ML ALGORITHMS</vt:lpstr>
      <vt:lpstr>MODEL EVALUATION (ME)</vt:lpstr>
      <vt:lpstr>BEST MODEL SELECTION</vt:lpstr>
      <vt:lpstr>OUTPUT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Ompreeth D R</dc:creator>
  <cp:lastModifiedBy>Ompreeth D R</cp:lastModifiedBy>
  <cp:revision>1</cp:revision>
  <dcterms:created xsi:type="dcterms:W3CDTF">2024-12-08T17:18:36Z</dcterms:created>
  <dcterms:modified xsi:type="dcterms:W3CDTF">2024-12-08T19:46:53Z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